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24" d="100"/>
          <a:sy n="24" d="100"/>
        </p:scale>
        <p:origin x="62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4/9/2019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18" Type="http://schemas.microsoft.com/office/2007/relationships/hdphoto" Target="../media/hdphoto5.wdp"/><Relationship Id="rId26" Type="http://schemas.openxmlformats.org/officeDocument/2006/relationships/image" Target="../media/image18.png"/><Relationship Id="rId3" Type="http://schemas.microsoft.com/office/2007/relationships/hdphoto" Target="../media/hdphoto1.wdp"/><Relationship Id="rId21" Type="http://schemas.openxmlformats.org/officeDocument/2006/relationships/image" Target="../media/image14.jp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microsoft.com/office/2007/relationships/hdphoto" Target="../media/hdphoto7.wdp"/><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7.png"/><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16.png"/><Relationship Id="rId28"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4.wdp"/><Relationship Id="rId22" Type="http://schemas.openxmlformats.org/officeDocument/2006/relationships/image" Target="../media/image15.jpg"/><Relationship Id="rId27"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7.png"/><Relationship Id="rId18" Type="http://schemas.microsoft.com/office/2007/relationships/hdphoto" Target="../media/hdphoto9.wdp"/><Relationship Id="rId3" Type="http://schemas.openxmlformats.org/officeDocument/2006/relationships/image" Target="../media/image21.png"/><Relationship Id="rId7" Type="http://schemas.microsoft.com/office/2007/relationships/hdphoto" Target="../media/hdphoto4.wdp"/><Relationship Id="rId12" Type="http://schemas.openxmlformats.org/officeDocument/2006/relationships/image" Target="../media/image16.png"/><Relationship Id="rId17" Type="http://schemas.openxmlformats.org/officeDocument/2006/relationships/image" Target="../media/image19.png"/><Relationship Id="rId2" Type="http://schemas.openxmlformats.org/officeDocument/2006/relationships/image" Target="../media/image20.jpe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18.png"/><Relationship Id="rId10" Type="http://schemas.microsoft.com/office/2007/relationships/hdphoto" Target="../media/hdphoto10.wdp"/><Relationship Id="rId4" Type="http://schemas.openxmlformats.org/officeDocument/2006/relationships/image" Target="../media/image22.jpeg"/><Relationship Id="rId9" Type="http://schemas.openxmlformats.org/officeDocument/2006/relationships/image" Target="../media/image25.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jpe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jpeg"/><Relationship Id="rId25" Type="http://schemas.openxmlformats.org/officeDocument/2006/relationships/image" Target="../media/image49.png"/><Relationship Id="rId2" Type="http://schemas.openxmlformats.org/officeDocument/2006/relationships/image" Target="../media/image27.png"/><Relationship Id="rId16" Type="http://schemas.openxmlformats.org/officeDocument/2006/relationships/image" Target="../media/image40.jpe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jp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jpg"/><Relationship Id="rId22" Type="http://schemas.openxmlformats.org/officeDocument/2006/relationships/image" Target="../media/image46.PNG"/><Relationship Id="rId27"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sp>
        <p:nvSpPr>
          <p:cNvPr id="27" name="TextBox 26"/>
          <p:cNvSpPr txBox="1"/>
          <p:nvPr/>
        </p:nvSpPr>
        <p:spPr>
          <a:xfrm>
            <a:off x="789560" y="8589221"/>
            <a:ext cx="12519237" cy="6863417"/>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8898876" y="22294651"/>
            <a:ext cx="14354383" cy="81015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2">
            <a:alphaModFix/>
            <a:biLevel thresh="75000"/>
            <a:extLst>
              <a:ext uri="{BEBA8EAE-BF5A-486C-A8C5-ECC9F3942E4B}">
                <a14:imgProps xmlns:a14="http://schemas.microsoft.com/office/drawing/2010/main">
                  <a14:imgLayer r:embed="rId3">
                    <a14:imgEffect>
                      <a14:sharpenSoften amount="50000"/>
                    </a14:imgEffect>
                  </a14:imgLayer>
                </a14:imgProps>
              </a:ext>
            </a:extLst>
          </a:blip>
          <a:srcRect l="4952" t="19924" r="64249" b="22254"/>
          <a:stretch/>
        </p:blipFill>
        <p:spPr>
          <a:xfrm>
            <a:off x="40432383" y="711768"/>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hqprint">
            <a:biLevel thresh="75000"/>
            <a:extLst>
              <a:ext uri="{28A0092B-C50C-407E-A947-70E740481C1C}">
                <a14:useLocalDpi xmlns:a14="http://schemas.microsoft.com/office/drawing/2010/main" val="0"/>
              </a:ext>
            </a:extLst>
          </a:blip>
          <a:stretch>
            <a:fillRect/>
          </a:stretch>
        </p:blipFill>
        <p:spPr>
          <a:xfrm>
            <a:off x="842934" y="1149088"/>
            <a:ext cx="9702448" cy="1633867"/>
          </a:xfrm>
          <a:prstGeom prst="rect">
            <a:avLst/>
          </a:prstGeom>
        </p:spPr>
      </p:pic>
      <p:sp>
        <p:nvSpPr>
          <p:cNvPr id="11" name="TextBox 10"/>
          <p:cNvSpPr txBox="1"/>
          <p:nvPr/>
        </p:nvSpPr>
        <p:spPr>
          <a:xfrm>
            <a:off x="14082800" y="996525"/>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548578" y="1365856"/>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870244" y="7175834"/>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all the members of Slifer and Long Lab, Karl Slifer, Elena Long, David Ruth, Nathaly Santiesteban, and Tristian Anderson for all the support </a:t>
            </a:r>
            <a:endParaRPr lang="en-US" sz="6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8898877" y="5071627"/>
                <a:ext cx="14354383" cy="101294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manufactures. Allen Bradley Resistors are Negative Temperature Coefficient resistors, meaning they exhibit an exponential increase in resistance in low temperatures.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10129440"/>
              </a:xfrm>
              <a:prstGeom prst="rect">
                <a:avLst/>
              </a:prstGeom>
              <a:blipFill>
                <a:blip r:embed="rId9"/>
                <a:stretch>
                  <a:fillRect l="-509" t="-1022" r="-1273"/>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320611" y="10698508"/>
            <a:ext cx="5510914" cy="4133186"/>
          </a:xfrm>
          <a:prstGeom prst="rect">
            <a:avLst/>
          </a:prstGeom>
          <a:ln>
            <a:solidFill>
              <a:schemeClr val="tx1"/>
            </a:solidFill>
          </a:ln>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64263" y="24027786"/>
            <a:ext cx="6400800" cy="4800600"/>
          </a:xfrm>
          <a:prstGeom prst="rect">
            <a:avLst/>
          </a:prstGeom>
          <a:ln>
            <a:solidFill>
              <a:schemeClr val="tx1"/>
            </a:solidFill>
          </a:ln>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82237" y="24027786"/>
            <a:ext cx="6400800" cy="4800600"/>
          </a:xfrm>
          <a:prstGeom prst="rect">
            <a:avLst/>
          </a:prstGeom>
          <a:ln>
            <a:solidFill>
              <a:schemeClr val="tx1"/>
            </a:solidFill>
          </a:ln>
        </p:spPr>
      </p:pic>
      <p:sp>
        <p:nvSpPr>
          <p:cNvPr id="8" name="TextBox 7"/>
          <p:cNvSpPr txBox="1"/>
          <p:nvPr/>
        </p:nvSpPr>
        <p:spPr>
          <a:xfrm>
            <a:off x="28898876" y="15499149"/>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shows the dissipation from a top down viewpoint and Figure (ii) shows a side profile. Thermal analysis was done using SOLIDWORKS.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3" cstate="hqprint">
            <a:extLst>
              <a:ext uri="{BEBA8EAE-BF5A-486C-A8C5-ECC9F3942E4B}">
                <a14:imgProps xmlns:a14="http://schemas.microsoft.com/office/drawing/2010/main">
                  <a14:imgLayer r:embed="rId14">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446555"/>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point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9026101"/>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68439" y="16742230"/>
            <a:ext cx="5361480" cy="4021110"/>
          </a:xfrm>
          <a:prstGeom prst="rect">
            <a:avLst/>
          </a:prstGeom>
          <a:ln>
            <a:solidFill>
              <a:schemeClr val="tx1"/>
            </a:solidFill>
          </a:ln>
        </p:spPr>
      </p:pic>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748978" y="29026101"/>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01555"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8678509"/>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184372" y="18673726"/>
            <a:ext cx="6796530" cy="3104322"/>
          </a:xfrm>
          <a:prstGeom prst="rect">
            <a:avLst/>
          </a:prstGeom>
          <a:ln>
            <a:solidFill>
              <a:schemeClr val="tx1"/>
            </a:solidFill>
          </a:ln>
        </p:spPr>
      </p:pic>
      <p:pic>
        <p:nvPicPr>
          <p:cNvPr id="32" name="Picture 31"/>
          <p:cNvPicPr/>
          <p:nvPr/>
        </p:nvPicPr>
        <p:blipFill rotWithShape="1">
          <a:blip r:embed="rId23"/>
          <a:srcRect t="-8893" b="-1"/>
          <a:stretch/>
        </p:blipFill>
        <p:spPr>
          <a:xfrm>
            <a:off x="1265389" y="9695966"/>
            <a:ext cx="5002268" cy="4913483"/>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4" cstate="hqprint">
            <a:extLst>
              <a:ext uri="{BEBA8EAE-BF5A-486C-A8C5-ECC9F3942E4B}">
                <a14:imgProps xmlns:a14="http://schemas.microsoft.com/office/drawing/2010/main">
                  <a14:imgLayer r:embed="rId25">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6" cstate="hqprint">
            <a:extLst>
              <a:ext uri="{BEBA8EAE-BF5A-486C-A8C5-ECC9F3942E4B}">
                <a14:imgProps xmlns:a14="http://schemas.microsoft.com/office/drawing/2010/main">
                  <a14:imgLayer r:embed="rId27">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4081022" y="28596248"/>
            <a:ext cx="2770280" cy="37133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7297457" y="28596248"/>
            <a:ext cx="4126148" cy="55307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89561" y="21074249"/>
            <a:ext cx="12835164" cy="1938992"/>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r>
              <a:rPr lang="en-US" sz="4000" dirty="0"/>
              <a:t> </a:t>
            </a:r>
          </a:p>
        </p:txBody>
      </p:sp>
      <p:sp>
        <p:nvSpPr>
          <p:cNvPr id="25" name="TextBox 24"/>
          <p:cNvSpPr txBox="1"/>
          <p:nvPr/>
        </p:nvSpPr>
        <p:spPr>
          <a:xfrm>
            <a:off x="789560" y="15201067"/>
            <a:ext cx="12519237"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Power Study of Tempo </a:t>
            </a:r>
          </a:p>
        </p:txBody>
      </p:sp>
      <p:sp>
        <p:nvSpPr>
          <p:cNvPr id="29" name="TextBox 28"/>
          <p:cNvSpPr txBox="1"/>
          <p:nvPr/>
        </p:nvSpPr>
        <p:spPr>
          <a:xfrm>
            <a:off x="13624724" y="3434085"/>
            <a:ext cx="15080836"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Background</a:t>
            </a:r>
          </a:p>
          <a:p>
            <a:pPr algn="ctr"/>
            <a:r>
              <a:rPr lang="en-US" sz="2800" dirty="0">
                <a:latin typeface="Times New Roman" panose="02020603050405020304" pitchFamily="18" charset="0"/>
                <a:cs typeface="Times New Roman" panose="02020603050405020304" pitchFamily="18" charset="0"/>
              </a:rPr>
              <a:t>My research at the Polarized Target Lab was to test polarizable proton rich target material for use in our DNP polarizer (as seen on the left). Secondly, to implement a system to vaporized liquid helium venting from the fridge space (as seen on the right). A deconstruction of the DNP polarizer is seen below. </a:t>
            </a:r>
          </a:p>
        </p:txBody>
      </p:sp>
      <p:sp>
        <p:nvSpPr>
          <p:cNvPr id="31" name="TextBox 30"/>
          <p:cNvSpPr txBox="1"/>
          <p:nvPr/>
        </p:nvSpPr>
        <p:spPr>
          <a:xfrm>
            <a:off x="13624724" y="5574458"/>
            <a:ext cx="15099616" cy="19032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6229</TotalTime>
  <Words>1547</Words>
  <Application>Microsoft Office PowerPoint</Application>
  <PresentationFormat>Custom</PresentationFormat>
  <Paragraphs>188</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Collins, Thomas</cp:lastModifiedBy>
  <cp:revision>84</cp:revision>
  <dcterms:created xsi:type="dcterms:W3CDTF">2019-03-12T18:14:39Z</dcterms:created>
  <dcterms:modified xsi:type="dcterms:W3CDTF">2019-04-09T19:46:28Z</dcterms:modified>
</cp:coreProperties>
</file>